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9456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7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79" userDrawn="1">
          <p15:clr>
            <a:srgbClr val="A4A3A4"/>
          </p15:clr>
        </p15:guide>
        <p15:guide id="4" pos="7083" userDrawn="1">
          <p15:clr>
            <a:srgbClr val="A4A3A4"/>
          </p15:clr>
        </p15:guide>
        <p15:guide id="5" orient="horz" pos="1026" userDrawn="1">
          <p15:clr>
            <a:srgbClr val="A4A3A4"/>
          </p15:clr>
        </p15:guide>
        <p15:guide id="6" orient="horz" pos="2772" userDrawn="1">
          <p15:clr>
            <a:srgbClr val="A4A3A4"/>
          </p15:clr>
        </p15:guide>
        <p15:guide id="7" pos="1141" userDrawn="1">
          <p15:clr>
            <a:srgbClr val="A4A3A4"/>
          </p15:clr>
        </p15:guide>
        <p15:guide id="8" pos="2116" userDrawn="1">
          <p15:clr>
            <a:srgbClr val="A4A3A4"/>
          </p15:clr>
        </p15:guide>
        <p15:guide id="10" orient="horz" pos="3067" userDrawn="1">
          <p15:clr>
            <a:srgbClr val="A4A3A4"/>
          </p15:clr>
        </p15:guide>
        <p15:guide id="11" orient="horz" pos="3407" userDrawn="1">
          <p15:clr>
            <a:srgbClr val="A4A3A4"/>
          </p15:clr>
        </p15:guide>
        <p15:guide id="12" orient="horz" pos="4065" userDrawn="1">
          <p15:clr>
            <a:srgbClr val="A4A3A4"/>
          </p15:clr>
        </p15:guide>
        <p15:guide id="13" orient="horz" pos="1570" userDrawn="1">
          <p15:clr>
            <a:srgbClr val="A4A3A4"/>
          </p15:clr>
        </p15:guide>
        <p15:guide id="14" orient="horz" pos="255" userDrawn="1">
          <p15:clr>
            <a:srgbClr val="A4A3A4"/>
          </p15:clr>
        </p15:guide>
        <p15:guide id="15" pos="3024" userDrawn="1">
          <p15:clr>
            <a:srgbClr val="A4A3A4"/>
          </p15:clr>
        </p15:guide>
        <p15:guide id="16" orient="horz" pos="1865" userDrawn="1">
          <p15:clr>
            <a:srgbClr val="A4A3A4"/>
          </p15:clr>
        </p15:guide>
        <p15:guide id="17" pos="1481" userDrawn="1">
          <p15:clr>
            <a:srgbClr val="A4A3A4"/>
          </p15:clr>
        </p15:guide>
        <p15:guide id="18" pos="47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80" d="100"/>
          <a:sy n="80" d="100"/>
        </p:scale>
        <p:origin x="-72" y="-762"/>
      </p:cViewPr>
      <p:guideLst>
        <p:guide orient="horz" pos="2273"/>
        <p:guide orient="horz" pos="1026"/>
        <p:guide orient="horz" pos="2772"/>
        <p:guide orient="horz" pos="3067"/>
        <p:guide orient="horz" pos="3407"/>
        <p:guide orient="horz" pos="4065"/>
        <p:guide orient="horz" pos="1570"/>
        <p:guide orient="horz" pos="255"/>
        <p:guide orient="horz" pos="1865"/>
        <p:guide pos="3840"/>
        <p:guide pos="779"/>
        <p:guide pos="7083"/>
        <p:guide pos="1141"/>
        <p:guide pos="2116"/>
        <p:guide pos="3024"/>
        <p:guide pos="1481"/>
        <p:guide pos="477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66EC37A-EDA8-43B8-A8AC-CA1715F3D9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68CBC005-CDC1-416C-9A2F-B496CF4A01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1D9C86E8-32D4-4EE9-9D62-35F4C9343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C517-0C00-416F-8366-2CF47E3DC7CF}" type="datetimeFigureOut">
              <a:rPr lang="ko-KR" altLang="en-US" smtClean="0"/>
              <a:t>2019-04-30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25A1FCEA-58BF-4AB2-A9B4-D69D700BB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314C5569-A2AE-4412-B92A-9F7977902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4D388-0198-4BAB-B1BC-D77D6247D1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4622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94194812-8171-4B11-A911-AF53C3FA8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A16197D1-ADCF-4D85-8959-FE8182BD8D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CF60BCB-F45D-4A93-ADC0-748EFC061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C517-0C00-416F-8366-2CF47E3DC7CF}" type="datetimeFigureOut">
              <a:rPr lang="ko-KR" altLang="en-US" smtClean="0"/>
              <a:t>2019-04-30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4D0AFDED-57BC-4CA1-87D3-672D831ED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3EFDEFF3-B1EE-4BE1-9EAA-226EFBC3F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4D388-0198-4BAB-B1BC-D77D6247D1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59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A0489240-BD36-4745-B650-FB2D78D760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DC7B4FA1-6B7A-4A40-90A5-1B84FF28C3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C541B5BC-B0DF-483C-A7A3-9044967CC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C517-0C00-416F-8366-2CF47E3DC7CF}" type="datetimeFigureOut">
              <a:rPr lang="ko-KR" altLang="en-US" smtClean="0"/>
              <a:t>2019-04-30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9EA3889-2F0D-4055-8359-D09941653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77C07E6-4718-4676-8AEB-8198FF024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4D388-0198-4BAB-B1BC-D77D6247D1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4365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21728EA-0D01-4695-B9AA-619C11A54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51A9EBAD-44DA-4D8B-AAF4-FC9AAB46A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07080C3F-357B-4271-B74D-AFA723A8F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C517-0C00-416F-8366-2CF47E3DC7CF}" type="datetimeFigureOut">
              <a:rPr lang="ko-KR" altLang="en-US" smtClean="0"/>
              <a:t>2019-04-30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932EF492-66A9-482D-9A5A-2D55BB702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4FAA48E-C23A-461C-A334-ED344B7F6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4D388-0198-4BAB-B1BC-D77D6247D1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0000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C04EAA9C-210A-44AC-9886-5BF4488FC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518E38E3-945B-46D7-8FF7-22C291D0BD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70CE4D3A-8096-4D74-91B3-44B3D4F26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C517-0C00-416F-8366-2CF47E3DC7CF}" type="datetimeFigureOut">
              <a:rPr lang="ko-KR" altLang="en-US" smtClean="0"/>
              <a:t>2019-04-30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FD652CD-8B41-4F11-99C7-2D4479C8D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35F4B71C-6692-46D2-B716-DF0512979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4D388-0198-4BAB-B1BC-D77D6247D1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7255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9775CB2C-B96D-47F0-BFF6-A7A93A7A7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6424158F-61F4-438F-A1DE-B7F77BA7E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6E576D4D-889A-42E7-876F-83D5842E36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B32377B8-6512-4DA0-8744-4C98A5F5D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C517-0C00-416F-8366-2CF47E3DC7CF}" type="datetimeFigureOut">
              <a:rPr lang="ko-KR" altLang="en-US" smtClean="0"/>
              <a:t>2019-04-30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D8848C78-E342-43EC-8A6F-215A9000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3483F50C-5D2B-4DE1-B1D1-42F7AF420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4D388-0198-4BAB-B1BC-D77D6247D1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2621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20C01C78-9823-4339-857D-344F0FA1B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BC9F0A5B-B58D-43CB-B59D-D8A57EC6CD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257E2006-23DD-4E90-8BCA-88AE117CF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E3F85A21-31CF-4ED4-BFD4-11D5CFCFBF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567549CF-944D-483A-98E9-96CDC784D4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CC90EB64-FB19-4DA6-8A86-8A6691D4C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C517-0C00-416F-8366-2CF47E3DC7CF}" type="datetimeFigureOut">
              <a:rPr lang="ko-KR" altLang="en-US" smtClean="0"/>
              <a:t>2019-04-30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9585D179-6507-450A-B15A-A784860E4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F99293D-E2CC-48E5-8019-DEB7754C3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4D388-0198-4BAB-B1BC-D77D6247D1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8178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043641EE-2668-4B84-8419-24E115CD6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1ECE817B-1DB7-43F7-ABAD-56C589942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C517-0C00-416F-8366-2CF47E3DC7CF}" type="datetimeFigureOut">
              <a:rPr lang="ko-KR" altLang="en-US" smtClean="0"/>
              <a:t>2019-04-30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2B1BF2FC-425D-45C8-BB5B-ED8B8CECB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E1D0721-CE17-43F6-B65A-CDAEE1401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4D388-0198-4BAB-B1BC-D77D6247D1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9261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D12729E6-838C-430D-B0BB-0A96DEB3C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C517-0C00-416F-8366-2CF47E3DC7CF}" type="datetimeFigureOut">
              <a:rPr lang="ko-KR" altLang="en-US" smtClean="0"/>
              <a:t>2019-04-30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8F5ABAE5-562C-4D22-BFD7-5087B27B1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EAB19C3A-04B2-4E7E-B7D5-D7E94FB76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4D388-0198-4BAB-B1BC-D77D6247D1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2660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9D115132-BA85-4868-9365-889177B23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4595EF96-0E2F-4FEE-9181-648AA763D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D453E929-AA79-4269-9956-507D51633D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55D75DE6-D663-4E25-8D9E-51777A09A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C517-0C00-416F-8366-2CF47E3DC7CF}" type="datetimeFigureOut">
              <a:rPr lang="ko-KR" altLang="en-US" smtClean="0"/>
              <a:t>2019-04-30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D3B61F2E-C744-40F1-8AC5-B0258B944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14C4CE54-0540-48FA-B724-73D89DF6C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4D388-0198-4BAB-B1BC-D77D6247D1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7861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99631F5-EF73-468B-816C-5B7B4200F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62E8735B-472F-44FD-A6E2-FCF2614E0B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38690B16-C4FC-4222-988E-758DF99EB7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22C16B8B-C07E-4EA2-B9E5-0F9B24A2F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C517-0C00-416F-8366-2CF47E3DC7CF}" type="datetimeFigureOut">
              <a:rPr lang="ko-KR" altLang="en-US" smtClean="0"/>
              <a:t>2019-04-30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8D75712E-A109-4A38-A730-6DBDA27C8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1AE916C9-A707-4152-8C3A-A177075ED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4D388-0198-4BAB-B1BC-D77D6247D1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2961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AB43E3B0-D232-4103-BC1C-F5FF28F5D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9378EED-B006-4269-97A9-B7267A5CC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C6C0D9B9-59F9-4103-B3B4-7F16936F53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5C517-0C00-416F-8366-2CF47E3DC7CF}" type="datetimeFigureOut">
              <a:rPr lang="ko-KR" altLang="en-US" smtClean="0"/>
              <a:t>2019-04-30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21135C6F-6D78-4985-8662-C2BDD2F7D4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0E1CBD0-61E1-4F15-8C4D-1306877780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4D388-0198-4BAB-B1BC-D77D6247D1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011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>
            <a:extLst>
              <a:ext uri="{FF2B5EF4-FFF2-40B4-BE49-F238E27FC236}">
                <a16:creationId xmlns="" xmlns:a16="http://schemas.microsoft.com/office/drawing/2014/main" id="{CA8C2534-D3CF-45B9-9BB9-2CC78642D394}"/>
              </a:ext>
            </a:extLst>
          </p:cNvPr>
          <p:cNvCxnSpPr>
            <a:cxnSpLocks/>
          </p:cNvCxnSpPr>
          <p:nvPr/>
        </p:nvCxnSpPr>
        <p:spPr>
          <a:xfrm>
            <a:off x="3349365" y="1074503"/>
            <a:ext cx="789490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83C4537-8DA6-4132-81F6-23E18FF52189}"/>
              </a:ext>
            </a:extLst>
          </p:cNvPr>
          <p:cNvSpPr txBox="1"/>
          <p:nvPr/>
        </p:nvSpPr>
        <p:spPr>
          <a:xfrm>
            <a:off x="3349362" y="335064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바르바리치아</a:t>
            </a:r>
            <a:endParaRPr lang="ko-KR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E1BEEDE-5997-47DF-9A29-E2C73B08E099}"/>
              </a:ext>
            </a:extLst>
          </p:cNvPr>
          <p:cNvSpPr txBox="1"/>
          <p:nvPr/>
        </p:nvSpPr>
        <p:spPr>
          <a:xfrm>
            <a:off x="3353708" y="731311"/>
            <a:ext cx="1208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Barbariccia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직선 연결선 16">
            <a:extLst>
              <a:ext uri="{FF2B5EF4-FFF2-40B4-BE49-F238E27FC236}">
                <a16:creationId xmlns="" xmlns:a16="http://schemas.microsoft.com/office/drawing/2014/main" id="{60C8E2BA-BA0F-4482-B78D-A6C9D1AD3897}"/>
              </a:ext>
            </a:extLst>
          </p:cNvPr>
          <p:cNvCxnSpPr>
            <a:cxnSpLocks/>
          </p:cNvCxnSpPr>
          <p:nvPr/>
        </p:nvCxnSpPr>
        <p:spPr>
          <a:xfrm>
            <a:off x="3350759" y="5413587"/>
            <a:ext cx="789350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340941E-3B63-468C-9B0A-808CC1148913}"/>
              </a:ext>
            </a:extLst>
          </p:cNvPr>
          <p:cNvSpPr txBox="1"/>
          <p:nvPr/>
        </p:nvSpPr>
        <p:spPr>
          <a:xfrm>
            <a:off x="3288489" y="5075394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/>
              <a:t>특징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9DED402-1980-4C9C-AE1D-4EDCCBCACE29}"/>
              </a:ext>
            </a:extLst>
          </p:cNvPr>
          <p:cNvSpPr txBox="1"/>
          <p:nvPr/>
        </p:nvSpPr>
        <p:spPr>
          <a:xfrm>
            <a:off x="3349362" y="1187636"/>
            <a:ext cx="1034257" cy="12552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0970" indent="-18097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와이너리</a:t>
            </a:r>
            <a:endParaRPr lang="en-US" altLang="ko-KR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0" indent="-18097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300" dirty="0">
                <a:latin typeface="Arial" panose="020B0604020202020204" pitchFamily="34" charset="0"/>
                <a:cs typeface="Arial" panose="020B0604020202020204" pitchFamily="34" charset="0"/>
              </a:rPr>
              <a:t>국가</a:t>
            </a:r>
            <a:endParaRPr lang="en-US" altLang="ko-KR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0" indent="-18097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300" dirty="0">
                <a:latin typeface="Arial" panose="020B0604020202020204" pitchFamily="34" charset="0"/>
                <a:cs typeface="Arial" panose="020B0604020202020204" pitchFamily="34" charset="0"/>
              </a:rPr>
              <a:t>지역</a:t>
            </a:r>
            <a:endParaRPr lang="en-US" altLang="ko-KR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0" indent="-18097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300" dirty="0">
                <a:latin typeface="Arial" panose="020B0604020202020204" pitchFamily="34" charset="0"/>
                <a:cs typeface="Arial" panose="020B0604020202020204" pitchFamily="34" charset="0"/>
              </a:rPr>
              <a:t>포도품종</a:t>
            </a:r>
            <a:endParaRPr lang="en-US" altLang="ko-KR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F09A29B-531F-47DB-BB4B-3A97B83CE315}"/>
              </a:ext>
            </a:extLst>
          </p:cNvPr>
          <p:cNvSpPr txBox="1"/>
          <p:nvPr/>
        </p:nvSpPr>
        <p:spPr>
          <a:xfrm>
            <a:off x="4396269" y="1173750"/>
            <a:ext cx="3140860" cy="12556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300" dirty="0" err="1">
                <a:latin typeface="Arial" panose="020B0604020202020204" pitchFamily="34" charset="0"/>
                <a:cs typeface="Arial" panose="020B0604020202020204" pitchFamily="34" charset="0"/>
              </a:rPr>
              <a:t>AniChe</a:t>
            </a:r>
            <a:r>
              <a:rPr lang="en-US" altLang="ko-KR" sz="1300" dirty="0">
                <a:latin typeface="Arial" panose="020B0604020202020204" pitchFamily="34" charset="0"/>
                <a:cs typeface="Arial" panose="020B0604020202020204" pitchFamily="34" charset="0"/>
              </a:rPr>
              <a:t> Cellars</a:t>
            </a:r>
          </a:p>
          <a:p>
            <a:pPr>
              <a:lnSpc>
                <a:spcPct val="150000"/>
              </a:lnSpc>
            </a:pPr>
            <a:r>
              <a:rPr lang="ko-KR" altLang="en-US" sz="1300" dirty="0">
                <a:latin typeface="Arial" panose="020B0604020202020204" pitchFamily="34" charset="0"/>
                <a:cs typeface="Arial" panose="020B0604020202020204" pitchFamily="34" charset="0"/>
              </a:rPr>
              <a:t>미국</a:t>
            </a:r>
            <a:r>
              <a:rPr lang="en-US" altLang="ko-KR" sz="1300" dirty="0">
                <a:latin typeface="Arial" panose="020B0604020202020204" pitchFamily="34" charset="0"/>
                <a:cs typeface="Arial" panose="020B0604020202020204" pitchFamily="34" charset="0"/>
              </a:rPr>
              <a:t>(USA)</a:t>
            </a:r>
          </a:p>
          <a:p>
            <a:pPr>
              <a:lnSpc>
                <a:spcPct val="150000"/>
              </a:lnSpc>
            </a:pPr>
            <a:r>
              <a:rPr lang="en-US" altLang="ko-KR" sz="1300" dirty="0">
                <a:latin typeface="Arial" panose="020B0604020202020204" pitchFamily="34" charset="0"/>
                <a:cs typeface="Arial" panose="020B0604020202020204" pitchFamily="34" charset="0"/>
              </a:rPr>
              <a:t>Underwood,</a:t>
            </a:r>
            <a:r>
              <a:rPr lang="ko-KR" alt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300" dirty="0">
                <a:latin typeface="Arial" panose="020B0604020202020204" pitchFamily="34" charset="0"/>
                <a:cs typeface="Arial" panose="020B0604020202020204" pitchFamily="34" charset="0"/>
              </a:rPr>
              <a:t>Washington</a:t>
            </a:r>
          </a:p>
          <a:p>
            <a:pPr>
              <a:lnSpc>
                <a:spcPct val="150000"/>
              </a:lnSpc>
            </a:pPr>
            <a:r>
              <a:rPr lang="en-US" altLang="ko-KR" sz="1300" dirty="0">
                <a:latin typeface="Arial" panose="020B0604020202020204" pitchFamily="34" charset="0"/>
                <a:cs typeface="Arial" panose="020B0604020202020204" pitchFamily="34" charset="0"/>
              </a:rPr>
              <a:t>Sangiovese</a:t>
            </a:r>
            <a:r>
              <a:rPr lang="ko-KR" alt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300" dirty="0">
                <a:latin typeface="Arial" panose="020B0604020202020204" pitchFamily="34" charset="0"/>
                <a:cs typeface="Arial" panose="020B0604020202020204" pitchFamily="34" charset="0"/>
              </a:rPr>
              <a:t>85%, Cabernet Franc 15%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EE68E2F-E90A-438C-ACB4-5571670FF7D1}"/>
              </a:ext>
            </a:extLst>
          </p:cNvPr>
          <p:cNvSpPr txBox="1"/>
          <p:nvPr/>
        </p:nvSpPr>
        <p:spPr>
          <a:xfrm>
            <a:off x="7479095" y="1189035"/>
            <a:ext cx="867545" cy="12552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0970" indent="-18097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300" dirty="0">
                <a:latin typeface="Arial" panose="020B0604020202020204" pitchFamily="34" charset="0"/>
                <a:cs typeface="Arial" panose="020B0604020202020204" pitchFamily="34" charset="0"/>
              </a:rPr>
              <a:t>타입</a:t>
            </a:r>
            <a:endParaRPr lang="en-US" altLang="ko-KR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0" indent="-18097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300" dirty="0">
                <a:latin typeface="Arial" panose="020B0604020202020204" pitchFamily="34" charset="0"/>
                <a:cs typeface="Arial" panose="020B0604020202020204" pitchFamily="34" charset="0"/>
              </a:rPr>
              <a:t>알코올</a:t>
            </a:r>
            <a:endParaRPr lang="en-US" altLang="ko-KR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0" indent="-18097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300" dirty="0">
                <a:latin typeface="Arial" panose="020B0604020202020204" pitchFamily="34" charset="0"/>
                <a:cs typeface="Arial" panose="020B0604020202020204" pitchFamily="34" charset="0"/>
              </a:rPr>
              <a:t>용량</a:t>
            </a:r>
            <a:endParaRPr lang="en-US" altLang="ko-KR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0" indent="-18097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300" dirty="0">
                <a:latin typeface="Arial" panose="020B0604020202020204" pitchFamily="34" charset="0"/>
                <a:cs typeface="Arial" panose="020B0604020202020204" pitchFamily="34" charset="0"/>
              </a:rPr>
              <a:t>숙성</a:t>
            </a:r>
            <a:endParaRPr lang="en-US" altLang="ko-KR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AF08DCBA-13A6-4D37-B9D6-DAFE8FC7A7B1}"/>
              </a:ext>
            </a:extLst>
          </p:cNvPr>
          <p:cNvSpPr txBox="1"/>
          <p:nvPr/>
        </p:nvSpPr>
        <p:spPr>
          <a:xfrm>
            <a:off x="8335106" y="1192064"/>
            <a:ext cx="1630575" cy="12552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300" dirty="0"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</a:p>
          <a:p>
            <a:pPr>
              <a:lnSpc>
                <a:spcPct val="150000"/>
              </a:lnSpc>
            </a:pPr>
            <a:r>
              <a:rPr lang="en-US" altLang="ko-KR" sz="1300" dirty="0">
                <a:latin typeface="Arial" panose="020B0604020202020204" pitchFamily="34" charset="0"/>
                <a:cs typeface="Arial" panose="020B0604020202020204" pitchFamily="34" charset="0"/>
              </a:rPr>
              <a:t>14.0%</a:t>
            </a:r>
          </a:p>
          <a:p>
            <a:pPr>
              <a:lnSpc>
                <a:spcPct val="150000"/>
              </a:lnSpc>
            </a:pPr>
            <a:r>
              <a:rPr lang="en-US" altLang="ko-KR" sz="1300" dirty="0">
                <a:latin typeface="Arial" panose="020B0604020202020204" pitchFamily="34" charset="0"/>
                <a:cs typeface="Arial" panose="020B0604020202020204" pitchFamily="34" charset="0"/>
              </a:rPr>
              <a:t>750ml</a:t>
            </a:r>
          </a:p>
          <a:p>
            <a:pPr>
              <a:lnSpc>
                <a:spcPct val="150000"/>
              </a:lnSpc>
            </a:pPr>
            <a:r>
              <a:rPr lang="en-US" altLang="ko-KR" sz="1300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ko-KR" altLang="en-US" sz="1300" dirty="0">
                <a:latin typeface="Arial" panose="020B0604020202020204" pitchFamily="34" charset="0"/>
                <a:cs typeface="Arial" panose="020B0604020202020204" pitchFamily="34" charset="0"/>
              </a:rPr>
              <a:t>개월 </a:t>
            </a:r>
            <a:r>
              <a:rPr lang="ko-KR" alt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오크통</a:t>
            </a:r>
            <a:r>
              <a:rPr lang="ko-KR" alt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숙성</a:t>
            </a:r>
            <a:endParaRPr lang="en-US" altLang="ko-KR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3C801C3-6D00-43E9-BA5C-56B74D80BF28}"/>
              </a:ext>
            </a:extLst>
          </p:cNvPr>
          <p:cNvSpPr txBox="1"/>
          <p:nvPr/>
        </p:nvSpPr>
        <p:spPr>
          <a:xfrm>
            <a:off x="3375642" y="2782696"/>
            <a:ext cx="109068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00" dirty="0"/>
              <a:t>SWEETNESS</a:t>
            </a:r>
            <a:endParaRPr lang="ko-KR" altLang="en-US" sz="1300" dirty="0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DFF13024-0341-462C-913F-05BB333929D8}"/>
              </a:ext>
            </a:extLst>
          </p:cNvPr>
          <p:cNvSpPr txBox="1"/>
          <p:nvPr/>
        </p:nvSpPr>
        <p:spPr>
          <a:xfrm>
            <a:off x="7472399" y="2776379"/>
            <a:ext cx="62549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00" dirty="0"/>
              <a:t>BODY</a:t>
            </a:r>
            <a:endParaRPr lang="ko-KR" altLang="en-US" sz="1300" dirty="0"/>
          </a:p>
        </p:txBody>
      </p:sp>
      <p:sp>
        <p:nvSpPr>
          <p:cNvPr id="34" name="직사각형 33">
            <a:extLst>
              <a:ext uri="{FF2B5EF4-FFF2-40B4-BE49-F238E27FC236}">
                <a16:creationId xmlns="" xmlns:a16="http://schemas.microsoft.com/office/drawing/2014/main" id="{29E4F1C7-A5B7-4E20-AAC0-B5D1080CC74B}"/>
              </a:ext>
            </a:extLst>
          </p:cNvPr>
          <p:cNvSpPr/>
          <p:nvPr/>
        </p:nvSpPr>
        <p:spPr>
          <a:xfrm>
            <a:off x="4540771" y="2808788"/>
            <a:ext cx="439796" cy="20236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="" xmlns:a16="http://schemas.microsoft.com/office/drawing/2014/main" id="{1B32FB62-C941-4FD5-9B3E-CE5606B952E9}"/>
              </a:ext>
            </a:extLst>
          </p:cNvPr>
          <p:cNvSpPr/>
          <p:nvPr/>
        </p:nvSpPr>
        <p:spPr>
          <a:xfrm>
            <a:off x="5012914" y="2808792"/>
            <a:ext cx="439796" cy="2034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36" name="직사각형 35">
            <a:extLst>
              <a:ext uri="{FF2B5EF4-FFF2-40B4-BE49-F238E27FC236}">
                <a16:creationId xmlns="" xmlns:a16="http://schemas.microsoft.com/office/drawing/2014/main" id="{AB142319-16B3-437C-AB2B-342C1A112AD9}"/>
              </a:ext>
            </a:extLst>
          </p:cNvPr>
          <p:cNvSpPr/>
          <p:nvPr/>
        </p:nvSpPr>
        <p:spPr>
          <a:xfrm>
            <a:off x="5486594" y="2808792"/>
            <a:ext cx="439796" cy="2035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37" name="직사각형 36">
            <a:extLst>
              <a:ext uri="{FF2B5EF4-FFF2-40B4-BE49-F238E27FC236}">
                <a16:creationId xmlns="" xmlns:a16="http://schemas.microsoft.com/office/drawing/2014/main" id="{2E785DBC-9A1F-4AFE-9091-E206961BD9FC}"/>
              </a:ext>
            </a:extLst>
          </p:cNvPr>
          <p:cNvSpPr/>
          <p:nvPr/>
        </p:nvSpPr>
        <p:spPr>
          <a:xfrm>
            <a:off x="5958737" y="2808791"/>
            <a:ext cx="439796" cy="2036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38" name="직사각형 37">
            <a:extLst>
              <a:ext uri="{FF2B5EF4-FFF2-40B4-BE49-F238E27FC236}">
                <a16:creationId xmlns="" xmlns:a16="http://schemas.microsoft.com/office/drawing/2014/main" id="{A4F1707B-9887-4087-B4F5-8022BB25859F}"/>
              </a:ext>
            </a:extLst>
          </p:cNvPr>
          <p:cNvSpPr/>
          <p:nvPr/>
        </p:nvSpPr>
        <p:spPr>
          <a:xfrm>
            <a:off x="6438689" y="2808788"/>
            <a:ext cx="439796" cy="2021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42" name="직사각형 41">
            <a:extLst>
              <a:ext uri="{FF2B5EF4-FFF2-40B4-BE49-F238E27FC236}">
                <a16:creationId xmlns="" xmlns:a16="http://schemas.microsoft.com/office/drawing/2014/main" id="{C4DDD5E5-08F6-4FE5-9C41-1F5C9C9144D6}"/>
              </a:ext>
            </a:extLst>
          </p:cNvPr>
          <p:cNvSpPr/>
          <p:nvPr/>
        </p:nvSpPr>
        <p:spPr>
          <a:xfrm>
            <a:off x="8302915" y="2808788"/>
            <a:ext cx="439796" cy="20156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43" name="직사각형 42">
            <a:extLst>
              <a:ext uri="{FF2B5EF4-FFF2-40B4-BE49-F238E27FC236}">
                <a16:creationId xmlns="" xmlns:a16="http://schemas.microsoft.com/office/drawing/2014/main" id="{A43B91DC-BC4C-4F55-9CD2-47AC9D57BEE6}"/>
              </a:ext>
            </a:extLst>
          </p:cNvPr>
          <p:cNvSpPr/>
          <p:nvPr/>
        </p:nvSpPr>
        <p:spPr>
          <a:xfrm>
            <a:off x="8775058" y="2808791"/>
            <a:ext cx="439796" cy="20355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44" name="직사각형 43">
            <a:extLst>
              <a:ext uri="{FF2B5EF4-FFF2-40B4-BE49-F238E27FC236}">
                <a16:creationId xmlns="" xmlns:a16="http://schemas.microsoft.com/office/drawing/2014/main" id="{A610A6E9-22BD-4332-86CB-D94212067510}"/>
              </a:ext>
            </a:extLst>
          </p:cNvPr>
          <p:cNvSpPr/>
          <p:nvPr/>
        </p:nvSpPr>
        <p:spPr>
          <a:xfrm>
            <a:off x="9248738" y="2808787"/>
            <a:ext cx="439796" cy="20277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45" name="직사각형 44">
            <a:extLst>
              <a:ext uri="{FF2B5EF4-FFF2-40B4-BE49-F238E27FC236}">
                <a16:creationId xmlns="" xmlns:a16="http://schemas.microsoft.com/office/drawing/2014/main" id="{C6A2F389-C0E3-4DCE-984C-A9C68EF44EE4}"/>
              </a:ext>
            </a:extLst>
          </p:cNvPr>
          <p:cNvSpPr/>
          <p:nvPr/>
        </p:nvSpPr>
        <p:spPr>
          <a:xfrm>
            <a:off x="9720881" y="2808787"/>
            <a:ext cx="439796" cy="1971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46" name="직사각형 45">
            <a:extLst>
              <a:ext uri="{FF2B5EF4-FFF2-40B4-BE49-F238E27FC236}">
                <a16:creationId xmlns="" xmlns:a16="http://schemas.microsoft.com/office/drawing/2014/main" id="{840EFCBE-B55D-4A16-971E-51B7A8D683E0}"/>
              </a:ext>
            </a:extLst>
          </p:cNvPr>
          <p:cNvSpPr/>
          <p:nvPr/>
        </p:nvSpPr>
        <p:spPr>
          <a:xfrm>
            <a:off x="10200833" y="2808790"/>
            <a:ext cx="439796" cy="1975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D3BEA8E0-3DA7-4A31-8BA0-7036BE749B33}"/>
              </a:ext>
            </a:extLst>
          </p:cNvPr>
          <p:cNvSpPr txBox="1"/>
          <p:nvPr/>
        </p:nvSpPr>
        <p:spPr>
          <a:xfrm>
            <a:off x="4555810" y="2985954"/>
            <a:ext cx="4523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DRY</a:t>
            </a:r>
            <a:endParaRPr lang="ko-KR" altLang="en-US" sz="1100" dirty="0"/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EF24940C-A53E-4C9B-92C8-F8E87123EA01}"/>
              </a:ext>
            </a:extLst>
          </p:cNvPr>
          <p:cNvSpPr txBox="1"/>
          <p:nvPr/>
        </p:nvSpPr>
        <p:spPr>
          <a:xfrm>
            <a:off x="6358932" y="2994110"/>
            <a:ext cx="6190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SWEET</a:t>
            </a:r>
            <a:endParaRPr lang="ko-KR" altLang="en-US" sz="1100" dirty="0"/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A6B4CE11-883A-45C1-9705-3FCA7F40B5FC}"/>
              </a:ext>
            </a:extLst>
          </p:cNvPr>
          <p:cNvSpPr txBox="1"/>
          <p:nvPr/>
        </p:nvSpPr>
        <p:spPr>
          <a:xfrm>
            <a:off x="8253923" y="2986136"/>
            <a:ext cx="5677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LIGHT</a:t>
            </a:r>
            <a:endParaRPr lang="ko-KR" altLang="en-US" sz="1100" dirty="0"/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604DAC7F-E1AE-448A-B066-6C40024FE9C1}"/>
              </a:ext>
            </a:extLst>
          </p:cNvPr>
          <p:cNvSpPr txBox="1"/>
          <p:nvPr/>
        </p:nvSpPr>
        <p:spPr>
          <a:xfrm>
            <a:off x="10206547" y="2976611"/>
            <a:ext cx="4892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FULL</a:t>
            </a:r>
            <a:endParaRPr lang="ko-KR" altLang="en-US" sz="1100" dirty="0"/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7751C4D3-6E68-423C-BB35-E7304A8230B1}"/>
              </a:ext>
            </a:extLst>
          </p:cNvPr>
          <p:cNvSpPr txBox="1"/>
          <p:nvPr/>
        </p:nvSpPr>
        <p:spPr>
          <a:xfrm>
            <a:off x="3349365" y="5424584"/>
            <a:ext cx="8109215" cy="953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0" indent="-18097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300" dirty="0" err="1"/>
              <a:t>바르바리치아는</a:t>
            </a:r>
            <a:r>
              <a:rPr lang="ko-KR" altLang="en-US" sz="1300" dirty="0"/>
              <a:t> 단테의 </a:t>
            </a:r>
            <a:r>
              <a:rPr lang="en-US" altLang="ko-KR" sz="1300" dirty="0"/>
              <a:t>‘</a:t>
            </a:r>
            <a:r>
              <a:rPr lang="ko-KR" altLang="en-US" sz="1300" dirty="0"/>
              <a:t>신곡</a:t>
            </a:r>
            <a:r>
              <a:rPr lang="en-US" altLang="ko-KR" sz="1300" dirty="0"/>
              <a:t>’</a:t>
            </a:r>
            <a:r>
              <a:rPr lang="ko-KR" altLang="en-US" sz="1300" dirty="0"/>
              <a:t>에서 영감을 받아 이름 지어졌으며 </a:t>
            </a:r>
            <a:r>
              <a:rPr lang="ko-KR" altLang="en-US" sz="1300" dirty="0" err="1"/>
              <a:t>인페르노</a:t>
            </a:r>
            <a:r>
              <a:rPr lang="en-US" altLang="ko-KR" sz="1300" dirty="0"/>
              <a:t>(</a:t>
            </a:r>
            <a:r>
              <a:rPr lang="ko-KR" altLang="en-US" sz="1300" dirty="0"/>
              <a:t>지옥</a:t>
            </a:r>
            <a:r>
              <a:rPr lang="en-US" altLang="ko-KR" sz="1300" dirty="0"/>
              <a:t>)</a:t>
            </a:r>
            <a:r>
              <a:rPr lang="ko-KR" altLang="en-US" sz="1300" dirty="0"/>
              <a:t>에 등장하는 악마 임</a:t>
            </a:r>
            <a:r>
              <a:rPr lang="en-US" altLang="ko-KR" sz="1300" dirty="0"/>
              <a:t>.</a:t>
            </a:r>
            <a:r>
              <a:rPr lang="ko-KR" altLang="en-US" sz="1300" dirty="0"/>
              <a:t> </a:t>
            </a:r>
            <a:endParaRPr lang="en-US" altLang="ko-KR" sz="1300" dirty="0"/>
          </a:p>
          <a:p>
            <a:pPr marL="180970" indent="-18097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300" dirty="0"/>
              <a:t>이태리 포도</a:t>
            </a:r>
            <a:r>
              <a:rPr lang="en-US" altLang="ko-KR" sz="1300" dirty="0"/>
              <a:t> </a:t>
            </a:r>
            <a:r>
              <a:rPr lang="ko-KR" altLang="en-US" sz="1300" dirty="0"/>
              <a:t>품종으로 만들어진 이탈리안 스타일의 와인</a:t>
            </a:r>
            <a:r>
              <a:rPr lang="en-US" altLang="ko-KR" sz="1300" dirty="0"/>
              <a:t>.</a:t>
            </a:r>
          </a:p>
          <a:p>
            <a:pPr marL="180970" indent="-18097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300" dirty="0"/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2724E3B1-CF04-45D4-A80B-8ECC81092E4B}"/>
              </a:ext>
            </a:extLst>
          </p:cNvPr>
          <p:cNvSpPr txBox="1"/>
          <p:nvPr/>
        </p:nvSpPr>
        <p:spPr>
          <a:xfrm>
            <a:off x="1297632" y="6307142"/>
            <a:ext cx="1031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err="1"/>
              <a:t>바르바리치아</a:t>
            </a:r>
            <a:endParaRPr lang="ko-KR" altLang="en-US" sz="1100" dirty="0"/>
          </a:p>
        </p:txBody>
      </p:sp>
      <p:pic>
        <p:nvPicPr>
          <p:cNvPr id="65" name="그림 64">
            <a:extLst>
              <a:ext uri="{FF2B5EF4-FFF2-40B4-BE49-F238E27FC236}">
                <a16:creationId xmlns="" xmlns:a16="http://schemas.microsoft.com/office/drawing/2014/main" id="{4E8E5598-7850-4010-8D79-33C904EDA0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53" b="17312"/>
          <a:stretch/>
        </p:blipFill>
        <p:spPr>
          <a:xfrm>
            <a:off x="10258425" y="6469810"/>
            <a:ext cx="1071563" cy="354876"/>
          </a:xfrm>
          <a:prstGeom prst="rect">
            <a:avLst/>
          </a:prstGeom>
        </p:spPr>
      </p:pic>
      <p:cxnSp>
        <p:nvCxnSpPr>
          <p:cNvPr id="47" name="직선 연결선 46">
            <a:extLst>
              <a:ext uri="{FF2B5EF4-FFF2-40B4-BE49-F238E27FC236}">
                <a16:creationId xmlns="" xmlns:a16="http://schemas.microsoft.com/office/drawing/2014/main" id="{B90576CD-E78B-42EB-A0D7-E75BE6BD9046}"/>
              </a:ext>
            </a:extLst>
          </p:cNvPr>
          <p:cNvCxnSpPr>
            <a:cxnSpLocks/>
          </p:cNvCxnSpPr>
          <p:nvPr/>
        </p:nvCxnSpPr>
        <p:spPr>
          <a:xfrm>
            <a:off x="3349365" y="3710101"/>
            <a:ext cx="789490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2F8A95EB-AD34-44DB-9A1B-9727B757CC24}"/>
              </a:ext>
            </a:extLst>
          </p:cNvPr>
          <p:cNvSpPr txBox="1"/>
          <p:nvPr/>
        </p:nvSpPr>
        <p:spPr>
          <a:xfrm>
            <a:off x="3291595" y="3366318"/>
            <a:ext cx="15990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Tasting</a:t>
            </a:r>
            <a:r>
              <a:rPr lang="ko-KR" altLang="en-US" sz="1600" b="1" dirty="0"/>
              <a:t> </a:t>
            </a:r>
            <a:r>
              <a:rPr lang="en-US" altLang="ko-KR" sz="1600" b="1" dirty="0"/>
              <a:t>Notes </a:t>
            </a:r>
            <a:endParaRPr lang="ko-KR" altLang="en-US" sz="1600" b="1" dirty="0"/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A61ACF30-CC8C-4D35-872E-39ED56691456}"/>
              </a:ext>
            </a:extLst>
          </p:cNvPr>
          <p:cNvSpPr txBox="1"/>
          <p:nvPr/>
        </p:nvSpPr>
        <p:spPr>
          <a:xfrm>
            <a:off x="3358889" y="3714922"/>
            <a:ext cx="7971103" cy="953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0" indent="-18097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300" dirty="0"/>
              <a:t>밝고 투명한 루비색을 띠며 블루베리</a:t>
            </a:r>
            <a:r>
              <a:rPr lang="en-US" altLang="ko-KR" sz="1300" dirty="0"/>
              <a:t>, </a:t>
            </a:r>
            <a:r>
              <a:rPr lang="ko-KR" altLang="en-US" sz="1300" dirty="0"/>
              <a:t>체리류의 잘 익은 검붉은 과일의 달콤한 향이 뚜렷이 나타나며</a:t>
            </a:r>
            <a:r>
              <a:rPr lang="en-US" altLang="ko-KR" sz="1300" dirty="0"/>
              <a:t>,</a:t>
            </a:r>
            <a:br>
              <a:rPr lang="en-US" altLang="ko-KR" sz="1300" dirty="0"/>
            </a:br>
            <a:r>
              <a:rPr lang="ko-KR" altLang="en-US" sz="1300" dirty="0"/>
              <a:t>입 안에서는 커피</a:t>
            </a:r>
            <a:r>
              <a:rPr lang="en-US" altLang="ko-KR" sz="1300" dirty="0"/>
              <a:t>, </a:t>
            </a:r>
            <a:r>
              <a:rPr lang="ko-KR" altLang="en-US" sz="1300" dirty="0"/>
              <a:t>갓 볶은 </a:t>
            </a:r>
            <a:r>
              <a:rPr lang="ko-KR" altLang="en-US" sz="1300" dirty="0" err="1"/>
              <a:t>헤이즐넛향과</a:t>
            </a:r>
            <a:r>
              <a:rPr lang="ko-KR" altLang="en-US" sz="1300" dirty="0"/>
              <a:t> 치커리향이 부드러운 </a:t>
            </a:r>
            <a:r>
              <a:rPr lang="ko-KR" altLang="en-US" sz="1300" dirty="0" err="1"/>
              <a:t>탄닌과</a:t>
            </a:r>
            <a:r>
              <a:rPr lang="ko-KR" altLang="en-US" sz="1300" dirty="0"/>
              <a:t> 함께 잘 </a:t>
            </a:r>
            <a:r>
              <a:rPr lang="ko-KR" altLang="en-US" sz="1300" dirty="0" err="1"/>
              <a:t>어우러</a:t>
            </a:r>
            <a:r>
              <a:rPr lang="ko-KR" altLang="en-US" sz="1300" dirty="0"/>
              <a:t> 짐</a:t>
            </a:r>
            <a:r>
              <a:rPr lang="en-US" altLang="ko-KR" sz="1300" dirty="0"/>
              <a:t>.</a:t>
            </a:r>
          </a:p>
          <a:p>
            <a:pPr marL="180970" indent="-18097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300" dirty="0" err="1"/>
              <a:t>탄닌</a:t>
            </a:r>
            <a:r>
              <a:rPr lang="en-US" altLang="ko-KR" sz="1300" dirty="0"/>
              <a:t>, </a:t>
            </a:r>
            <a:r>
              <a:rPr lang="ko-KR" altLang="en-US" sz="1300" dirty="0"/>
              <a:t>산미가 잘 균형 잡힌 </a:t>
            </a:r>
            <a:r>
              <a:rPr lang="ko-KR" altLang="en-US" sz="1300" dirty="0" err="1"/>
              <a:t>미디엄</a:t>
            </a:r>
            <a:r>
              <a:rPr lang="ko-KR" altLang="en-US" sz="1300" dirty="0"/>
              <a:t> 바디의 와인 임</a:t>
            </a:r>
            <a:r>
              <a:rPr lang="en-US" altLang="ko-KR" sz="1300" dirty="0"/>
              <a:t>.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="" xmlns:a16="http://schemas.microsoft.com/office/drawing/2014/main" id="{3D611D7A-4CC7-4A73-99FF-DB1F53DA3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448" y="404813"/>
            <a:ext cx="1603524" cy="953298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3D86E762-9EBC-45C0-B8DB-97B407C070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36" y="-30950"/>
            <a:ext cx="1778366" cy="620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417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1963</TotalTime>
  <Words>87</Words>
  <Application>Microsoft Office PowerPoint</Application>
  <PresentationFormat>사용자 지정</PresentationFormat>
  <Paragraphs>31</Paragraphs>
  <Slides>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2" baseType="lpstr">
      <vt:lpstr>Office 테마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User</dc:creator>
  <cp:lastModifiedBy>Registered User</cp:lastModifiedBy>
  <cp:revision>162</cp:revision>
  <cp:lastPrinted>2018-07-16T00:47:41Z</cp:lastPrinted>
  <dcterms:created xsi:type="dcterms:W3CDTF">2017-10-31T05:59:37Z</dcterms:created>
  <dcterms:modified xsi:type="dcterms:W3CDTF">2019-04-30T10:58:13Z</dcterms:modified>
</cp:coreProperties>
</file>