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79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pos="1141" userDrawn="1">
          <p15:clr>
            <a:srgbClr val="A4A3A4"/>
          </p15:clr>
        </p15:guide>
        <p15:guide id="8" pos="2116" userDrawn="1">
          <p15:clr>
            <a:srgbClr val="A4A3A4"/>
          </p15:clr>
        </p15:guide>
        <p15:guide id="10" orient="horz" pos="3067" userDrawn="1">
          <p15:clr>
            <a:srgbClr val="A4A3A4"/>
          </p15:clr>
        </p15:guide>
        <p15:guide id="11" orient="horz" pos="3407" userDrawn="1">
          <p15:clr>
            <a:srgbClr val="A4A3A4"/>
          </p15:clr>
        </p15:guide>
        <p15:guide id="12" orient="horz" pos="4065" userDrawn="1">
          <p15:clr>
            <a:srgbClr val="A4A3A4"/>
          </p15:clr>
        </p15:guide>
        <p15:guide id="13" orient="horz" pos="1570" userDrawn="1">
          <p15:clr>
            <a:srgbClr val="A4A3A4"/>
          </p15:clr>
        </p15:guide>
        <p15:guide id="14" orient="horz" pos="255" userDrawn="1">
          <p15:clr>
            <a:srgbClr val="A4A3A4"/>
          </p15:clr>
        </p15:guide>
        <p15:guide id="15" pos="3024" userDrawn="1">
          <p15:clr>
            <a:srgbClr val="A4A3A4"/>
          </p15:clr>
        </p15:guide>
        <p15:guide id="16" orient="horz" pos="1865" userDrawn="1">
          <p15:clr>
            <a:srgbClr val="A4A3A4"/>
          </p15:clr>
        </p15:guide>
        <p15:guide id="17" pos="1481" userDrawn="1">
          <p15:clr>
            <a:srgbClr val="A4A3A4"/>
          </p15:clr>
        </p15:guide>
        <p15:guide id="18" pos="4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72" y="-762"/>
      </p:cViewPr>
      <p:guideLst>
        <p:guide orient="horz" pos="2273"/>
        <p:guide orient="horz" pos="1026"/>
        <p:guide orient="horz" pos="2772"/>
        <p:guide orient="horz" pos="3067"/>
        <p:guide orient="horz" pos="3407"/>
        <p:guide orient="horz" pos="4065"/>
        <p:guide orient="horz" pos="1570"/>
        <p:guide orient="horz" pos="255"/>
        <p:guide orient="horz" pos="1865"/>
        <p:guide pos="3840"/>
        <p:guide pos="779"/>
        <p:guide pos="7083"/>
        <p:guide pos="1141"/>
        <p:guide pos="2116"/>
        <p:guide pos="3024"/>
        <p:guide pos="1481"/>
        <p:guide pos="4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66EC37A-EDA8-43B8-A8AC-CA1715F3D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68CBC005-CDC1-416C-9A2F-B496CF4A0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D9C86E8-32D4-4EE9-9D62-35F4C934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5A1FCEA-58BF-4AB2-A9B4-D69D700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14C5569-A2AE-4412-B92A-9F797790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6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4194812-8171-4B11-A911-AF53C3FA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16197D1-ADCF-4D85-8959-FE8182BD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CF60BCB-F45D-4A93-ADC0-748EFC06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D0AFDED-57BC-4CA1-87D3-672D831E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EFDEFF3-B1EE-4BE1-9EAA-226EFBC3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A0489240-BD36-4745-B650-FB2D78D76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DC7B4FA1-6B7A-4A40-90A5-1B84FF28C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541B5BC-B0DF-483C-A7A3-9044967C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9EA3889-2F0D-4055-8359-D0994165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77C07E6-4718-4676-8AEB-8198FF02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36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21728EA-0D01-4695-B9AA-619C11A5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51A9EBAD-44DA-4D8B-AAF4-FC9AAB46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7080C3F-357B-4271-B74D-AFA723A8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32EF492-66A9-482D-9A5A-2D55BB70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4FAA48E-C23A-461C-A334-ED344B7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00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4EAA9C-210A-44AC-9886-5BF4488F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18E38E3-945B-46D7-8FF7-22C291D0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0CE4D3A-8096-4D74-91B3-44B3D4F2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FD652CD-8B41-4F11-99C7-2D4479C8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5F4B71C-6692-46D2-B716-DF051297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25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775CB2C-B96D-47F0-BFF6-A7A93A7A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424158F-61F4-438F-A1DE-B7F77BA7E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E576D4D-889A-42E7-876F-83D5842E3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32377B8-6512-4DA0-8744-4C98A5F5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D8848C78-E342-43EC-8A6F-215A9000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483F50C-5D2B-4DE1-B1D1-42F7AF42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6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0C01C78-9823-4339-857D-344F0FA1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C9F0A5B-B58D-43CB-B59D-D8A57EC6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57E2006-23DD-4E90-8BCA-88AE117CF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E3F85A21-31CF-4ED4-BFD4-11D5CFCFB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67549CF-944D-483A-98E9-96CDC784D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CC90EB64-FB19-4DA6-8A86-8A6691D4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9585D179-6507-450A-B15A-A784860E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F99293D-E2CC-48E5-8019-DEB7754C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17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43641EE-2668-4B84-8419-24E115CD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1ECE817B-1DB7-43F7-ABAD-56C58994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2B1BF2FC-425D-45C8-BB5B-ED8B8CEC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E1D0721-CE17-43F6-B65A-CDAEE140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26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D12729E6-838C-430D-B0BB-0A96DEB3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8F5ABAE5-562C-4D22-BFD7-5087B27B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EAB19C3A-04B2-4E7E-B7D5-D7E94FB7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6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D115132-BA85-4868-9365-889177B2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595EF96-0E2F-4FEE-9181-648AA763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453E929-AA79-4269-9956-507D51633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5D75DE6-D663-4E25-8D9E-51777A09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D3B61F2E-C744-40F1-8AC5-B0258B94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4C4CE54-0540-48FA-B724-73D89DF6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9631F5-EF73-468B-816C-5B7B4200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2E8735B-472F-44FD-A6E2-FCF2614E0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38690B16-C4FC-4222-988E-758DF99E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2C16B8B-C07E-4EA2-B9E5-0F9B24A2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8D75712E-A109-4A38-A730-6DBDA27C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AE916C9-A707-4152-8C3A-A177075E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96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AB43E3B0-D232-4103-BC1C-F5FF28F5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9378EED-B006-4269-97A9-B7267A5CC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6C0D9B9-59F9-4103-B3B4-7F16936F5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1135C6F-6D78-4985-8662-C2BDD2F7D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0E1CBD0-61E1-4F15-8C4D-130687778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CA8C2534-D3CF-45B9-9BB9-2CC78642D394}"/>
              </a:ext>
            </a:extLst>
          </p:cNvPr>
          <p:cNvCxnSpPr>
            <a:cxnSpLocks/>
          </p:cNvCxnSpPr>
          <p:nvPr/>
        </p:nvCxnSpPr>
        <p:spPr>
          <a:xfrm>
            <a:off x="3349365" y="1074503"/>
            <a:ext cx="78949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3C4537-8DA6-4132-81F6-23E18FF52189}"/>
              </a:ext>
            </a:extLst>
          </p:cNvPr>
          <p:cNvSpPr txBox="1"/>
          <p:nvPr/>
        </p:nvSpPr>
        <p:spPr>
          <a:xfrm>
            <a:off x="3349362" y="335064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세븐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게이블스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1BEEDE-5997-47DF-9A29-E2C73B08E099}"/>
              </a:ext>
            </a:extLst>
          </p:cNvPr>
          <p:cNvSpPr txBox="1"/>
          <p:nvPr/>
        </p:nvSpPr>
        <p:spPr>
          <a:xfrm>
            <a:off x="3353708" y="7313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7 Gables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60C8E2BA-BA0F-4482-B78D-A6C9D1AD3897}"/>
              </a:ext>
            </a:extLst>
          </p:cNvPr>
          <p:cNvCxnSpPr>
            <a:cxnSpLocks/>
          </p:cNvCxnSpPr>
          <p:nvPr/>
        </p:nvCxnSpPr>
        <p:spPr>
          <a:xfrm>
            <a:off x="3350759" y="5280237"/>
            <a:ext cx="78935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40941E-3B63-468C-9B0A-808CC1148913}"/>
              </a:ext>
            </a:extLst>
          </p:cNvPr>
          <p:cNvSpPr txBox="1"/>
          <p:nvPr/>
        </p:nvSpPr>
        <p:spPr>
          <a:xfrm>
            <a:off x="3288489" y="494204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특징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DED402-1980-4C9C-AE1D-4EDCCBCACE29}"/>
              </a:ext>
            </a:extLst>
          </p:cNvPr>
          <p:cNvSpPr txBox="1"/>
          <p:nvPr/>
        </p:nvSpPr>
        <p:spPr>
          <a:xfrm>
            <a:off x="3349362" y="1187636"/>
            <a:ext cx="1034257" cy="12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와이너리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국가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지역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포도품종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09A29B-531F-47DB-BB4B-3A97B83CE315}"/>
              </a:ext>
            </a:extLst>
          </p:cNvPr>
          <p:cNvSpPr txBox="1"/>
          <p:nvPr/>
        </p:nvSpPr>
        <p:spPr>
          <a:xfrm>
            <a:off x="4445549" y="1173750"/>
            <a:ext cx="3480440" cy="155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err="1">
                <a:latin typeface="Arial" panose="020B0604020202020204" pitchFamily="34" charset="0"/>
                <a:cs typeface="Arial" panose="020B0604020202020204" pitchFamily="34" charset="0"/>
              </a:rPr>
              <a:t>AniChe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 Cellars</a:t>
            </a: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미국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(USA)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Underwood,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Syrah 45%, Grenache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38%, </a:t>
            </a:r>
            <a:r>
              <a:rPr lang="en-US" altLang="ko-KR" sz="1300" dirty="0" err="1">
                <a:latin typeface="Arial" panose="020B0604020202020204" pitchFamily="34" charset="0"/>
                <a:cs typeface="Arial" panose="020B0604020202020204" pitchFamily="34" charset="0"/>
              </a:rPr>
              <a:t>Mourvedre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 12%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Roussanne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3%, Marsanne 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E68E2F-E90A-438C-ACB4-5571670FF7D1}"/>
              </a:ext>
            </a:extLst>
          </p:cNvPr>
          <p:cNvSpPr txBox="1"/>
          <p:nvPr/>
        </p:nvSpPr>
        <p:spPr>
          <a:xfrm>
            <a:off x="8020198" y="1189035"/>
            <a:ext cx="867545" cy="12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타입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알코올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용량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숙성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F08DCBA-13A6-4D37-B9D6-DAFE8FC7A7B1}"/>
              </a:ext>
            </a:extLst>
          </p:cNvPr>
          <p:cNvSpPr txBox="1"/>
          <p:nvPr/>
        </p:nvSpPr>
        <p:spPr>
          <a:xfrm>
            <a:off x="8876209" y="1192064"/>
            <a:ext cx="1630575" cy="12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14.2%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750ml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개월 </a:t>
            </a:r>
            <a:r>
              <a:rPr lang="ko-KR" alt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오크통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숙성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3C801C3-6D00-43E9-BA5C-56B74D80BF28}"/>
              </a:ext>
            </a:extLst>
          </p:cNvPr>
          <p:cNvSpPr txBox="1"/>
          <p:nvPr/>
        </p:nvSpPr>
        <p:spPr>
          <a:xfrm>
            <a:off x="3375642" y="2782696"/>
            <a:ext cx="109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SWEETNESS</a:t>
            </a:r>
            <a:endParaRPr lang="ko-KR" altLang="en-US" sz="13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FF13024-0341-462C-913F-05BB333929D8}"/>
              </a:ext>
            </a:extLst>
          </p:cNvPr>
          <p:cNvSpPr txBox="1"/>
          <p:nvPr/>
        </p:nvSpPr>
        <p:spPr>
          <a:xfrm>
            <a:off x="8015324" y="2776379"/>
            <a:ext cx="6254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BODY</a:t>
            </a:r>
            <a:endParaRPr lang="ko-KR" altLang="en-US" sz="1300" dirty="0"/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29E4F1C7-A5B7-4E20-AAC0-B5D1080CC74B}"/>
              </a:ext>
            </a:extLst>
          </p:cNvPr>
          <p:cNvSpPr/>
          <p:nvPr/>
        </p:nvSpPr>
        <p:spPr>
          <a:xfrm>
            <a:off x="4540771" y="2808788"/>
            <a:ext cx="439796" cy="2023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1B32FB62-C941-4FD5-9B3E-CE5606B952E9}"/>
              </a:ext>
            </a:extLst>
          </p:cNvPr>
          <p:cNvSpPr/>
          <p:nvPr/>
        </p:nvSpPr>
        <p:spPr>
          <a:xfrm>
            <a:off x="5012914" y="2808792"/>
            <a:ext cx="439796" cy="203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AB142319-16B3-437C-AB2B-342C1A112AD9}"/>
              </a:ext>
            </a:extLst>
          </p:cNvPr>
          <p:cNvSpPr/>
          <p:nvPr/>
        </p:nvSpPr>
        <p:spPr>
          <a:xfrm>
            <a:off x="5486594" y="2808792"/>
            <a:ext cx="439796" cy="203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2E785DBC-9A1F-4AFE-9091-E206961BD9FC}"/>
              </a:ext>
            </a:extLst>
          </p:cNvPr>
          <p:cNvSpPr/>
          <p:nvPr/>
        </p:nvSpPr>
        <p:spPr>
          <a:xfrm>
            <a:off x="5958737" y="2808791"/>
            <a:ext cx="439796" cy="20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8" name="직사각형 37">
            <a:extLst>
              <a:ext uri="{FF2B5EF4-FFF2-40B4-BE49-F238E27FC236}">
                <a16:creationId xmlns="" xmlns:a16="http://schemas.microsoft.com/office/drawing/2014/main" id="{A4F1707B-9887-4087-B4F5-8022BB25859F}"/>
              </a:ext>
            </a:extLst>
          </p:cNvPr>
          <p:cNvSpPr/>
          <p:nvPr/>
        </p:nvSpPr>
        <p:spPr>
          <a:xfrm>
            <a:off x="6438689" y="2808788"/>
            <a:ext cx="439796" cy="202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2" name="직사각형 41">
            <a:extLst>
              <a:ext uri="{FF2B5EF4-FFF2-40B4-BE49-F238E27FC236}">
                <a16:creationId xmlns="" xmlns:a16="http://schemas.microsoft.com/office/drawing/2014/main" id="{C4DDD5E5-08F6-4FE5-9C41-1F5C9C9144D6}"/>
              </a:ext>
            </a:extLst>
          </p:cNvPr>
          <p:cNvSpPr/>
          <p:nvPr/>
        </p:nvSpPr>
        <p:spPr>
          <a:xfrm>
            <a:off x="8845840" y="2808788"/>
            <a:ext cx="439796" cy="2015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A43B91DC-BC4C-4F55-9CD2-47AC9D57BEE6}"/>
              </a:ext>
            </a:extLst>
          </p:cNvPr>
          <p:cNvSpPr/>
          <p:nvPr/>
        </p:nvSpPr>
        <p:spPr>
          <a:xfrm>
            <a:off x="9317983" y="2808791"/>
            <a:ext cx="439796" cy="2035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A610A6E9-22BD-4332-86CB-D94212067510}"/>
              </a:ext>
            </a:extLst>
          </p:cNvPr>
          <p:cNvSpPr/>
          <p:nvPr/>
        </p:nvSpPr>
        <p:spPr>
          <a:xfrm>
            <a:off x="9791663" y="2808787"/>
            <a:ext cx="439796" cy="2027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C6A2F389-C0E3-4DCE-984C-A9C68EF44EE4}"/>
              </a:ext>
            </a:extLst>
          </p:cNvPr>
          <p:cNvSpPr/>
          <p:nvPr/>
        </p:nvSpPr>
        <p:spPr>
          <a:xfrm>
            <a:off x="10263806" y="2808787"/>
            <a:ext cx="439796" cy="197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" name="직사각형 45">
            <a:extLst>
              <a:ext uri="{FF2B5EF4-FFF2-40B4-BE49-F238E27FC236}">
                <a16:creationId xmlns="" xmlns:a16="http://schemas.microsoft.com/office/drawing/2014/main" id="{840EFCBE-B55D-4A16-971E-51B7A8D683E0}"/>
              </a:ext>
            </a:extLst>
          </p:cNvPr>
          <p:cNvSpPr/>
          <p:nvPr/>
        </p:nvSpPr>
        <p:spPr>
          <a:xfrm>
            <a:off x="10743758" y="2808790"/>
            <a:ext cx="439796" cy="197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3BEA8E0-3DA7-4A31-8BA0-7036BE749B33}"/>
              </a:ext>
            </a:extLst>
          </p:cNvPr>
          <p:cNvSpPr txBox="1"/>
          <p:nvPr/>
        </p:nvSpPr>
        <p:spPr>
          <a:xfrm>
            <a:off x="4555810" y="2985954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DRY</a:t>
            </a:r>
            <a:endParaRPr lang="ko-KR" altLang="en-US" sz="11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F24940C-A53E-4C9B-92C8-F8E87123EA01}"/>
              </a:ext>
            </a:extLst>
          </p:cNvPr>
          <p:cNvSpPr txBox="1"/>
          <p:nvPr/>
        </p:nvSpPr>
        <p:spPr>
          <a:xfrm>
            <a:off x="6358932" y="2994110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SWEET</a:t>
            </a:r>
            <a:endParaRPr lang="ko-KR" altLang="en-US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6B4CE11-883A-45C1-9705-3FCA7F40B5FC}"/>
              </a:ext>
            </a:extLst>
          </p:cNvPr>
          <p:cNvSpPr txBox="1"/>
          <p:nvPr/>
        </p:nvSpPr>
        <p:spPr>
          <a:xfrm>
            <a:off x="8796848" y="2986136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LIGHT</a:t>
            </a:r>
            <a:endParaRPr lang="ko-KR" altLang="en-US" sz="11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04DAC7F-E1AE-448A-B066-6C40024FE9C1}"/>
              </a:ext>
            </a:extLst>
          </p:cNvPr>
          <p:cNvSpPr txBox="1"/>
          <p:nvPr/>
        </p:nvSpPr>
        <p:spPr>
          <a:xfrm>
            <a:off x="10749472" y="2976611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FULL</a:t>
            </a:r>
            <a:endParaRPr lang="ko-KR" altLang="en-US" sz="11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751C4D3-6E68-423C-BB35-E7304A8230B1}"/>
              </a:ext>
            </a:extLst>
          </p:cNvPr>
          <p:cNvSpPr txBox="1"/>
          <p:nvPr/>
        </p:nvSpPr>
        <p:spPr>
          <a:xfrm>
            <a:off x="3349365" y="5291234"/>
            <a:ext cx="8109215" cy="125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/>
              <a:t>세븐 </a:t>
            </a:r>
            <a:r>
              <a:rPr lang="ko-KR" altLang="en-US" sz="1300" dirty="0" err="1"/>
              <a:t>게이블스는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나다니엘</a:t>
            </a:r>
            <a:r>
              <a:rPr lang="ko-KR" altLang="en-US" sz="1300" dirty="0"/>
              <a:t> </a:t>
            </a:r>
            <a:r>
              <a:rPr lang="ko-KR" altLang="en-US" sz="1300" dirty="0" err="1"/>
              <a:t>호손의</a:t>
            </a:r>
            <a:r>
              <a:rPr lang="ko-KR" altLang="en-US" sz="1300" dirty="0"/>
              <a:t> </a:t>
            </a:r>
            <a:r>
              <a:rPr lang="en-US" altLang="ko-KR" sz="1300" dirty="0"/>
              <a:t>‘</a:t>
            </a:r>
            <a:r>
              <a:rPr lang="ko-KR" altLang="en-US" sz="1300" dirty="0"/>
              <a:t>일곱 </a:t>
            </a:r>
            <a:r>
              <a:rPr lang="ko-KR" altLang="en-US" sz="1300" dirty="0" err="1"/>
              <a:t>박공의</a:t>
            </a:r>
            <a:r>
              <a:rPr lang="ko-KR" altLang="en-US" sz="1300" dirty="0"/>
              <a:t> 집</a:t>
            </a:r>
            <a:r>
              <a:rPr lang="en-US" altLang="ko-KR" sz="1300" dirty="0"/>
              <a:t>(The House of Seven Gables)’ </a:t>
            </a:r>
            <a:r>
              <a:rPr lang="ko-KR" altLang="en-US" sz="1300" dirty="0"/>
              <a:t>에서 영감을 받아</a:t>
            </a:r>
            <a:r>
              <a:rPr lang="en-US" altLang="ko-KR" sz="1300" dirty="0"/>
              <a:t/>
            </a:r>
            <a:br>
              <a:rPr lang="en-US" altLang="ko-KR" sz="1300" dirty="0"/>
            </a:br>
            <a:r>
              <a:rPr lang="ko-KR" altLang="en-US" sz="1300" dirty="0"/>
              <a:t>이름 지어진 와인 임</a:t>
            </a:r>
            <a:r>
              <a:rPr lang="en-US" altLang="ko-KR" sz="1300" dirty="0"/>
              <a:t>. </a:t>
            </a: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/>
              <a:t>프랑스 </a:t>
            </a:r>
            <a:r>
              <a:rPr lang="ko-KR" altLang="en-US" sz="1300" dirty="0" err="1"/>
              <a:t>샤또네프</a:t>
            </a:r>
            <a:r>
              <a:rPr lang="ko-KR" altLang="en-US" sz="1300" dirty="0"/>
              <a:t> 뒤 </a:t>
            </a:r>
            <a:r>
              <a:rPr lang="ko-KR" altLang="en-US" sz="1300" dirty="0" err="1"/>
              <a:t>빠쁘</a:t>
            </a:r>
            <a:r>
              <a:rPr lang="ko-KR" altLang="en-US" sz="1300" dirty="0"/>
              <a:t> 지역의 </a:t>
            </a:r>
            <a:r>
              <a:rPr lang="en-US" altLang="ko-KR" sz="1300" dirty="0"/>
              <a:t>Winemaking</a:t>
            </a:r>
            <a:r>
              <a:rPr lang="ko-KR" altLang="en-US" sz="1300" dirty="0"/>
              <a:t>에 영향을 받아 화이트 품종인 </a:t>
            </a:r>
            <a:r>
              <a:rPr lang="ko-KR" altLang="en-US" sz="1300" dirty="0" err="1"/>
              <a:t>루산느</a:t>
            </a:r>
            <a:r>
              <a:rPr lang="en-US" altLang="ko-KR" sz="1300" dirty="0"/>
              <a:t>(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Roussanne)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와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마르산느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(Marsanne)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를 함께 브랜딩 함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3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724E3B1-CF04-45D4-A80B-8ECC81092E4B}"/>
              </a:ext>
            </a:extLst>
          </p:cNvPr>
          <p:cNvSpPr txBox="1"/>
          <p:nvPr/>
        </p:nvSpPr>
        <p:spPr>
          <a:xfrm>
            <a:off x="1272785" y="6307142"/>
            <a:ext cx="1080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/>
              <a:t>세븐 </a:t>
            </a:r>
            <a:r>
              <a:rPr lang="ko-KR" altLang="en-US" sz="1100" dirty="0" err="1"/>
              <a:t>게이블스</a:t>
            </a:r>
            <a:endParaRPr lang="ko-KR" altLang="en-US" sz="1100" dirty="0"/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4E8E5598-7850-4010-8D79-33C904EDA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3" b="17312"/>
          <a:stretch/>
        </p:blipFill>
        <p:spPr>
          <a:xfrm>
            <a:off x="10258425" y="6469810"/>
            <a:ext cx="1071563" cy="354876"/>
          </a:xfrm>
          <a:prstGeom prst="rect">
            <a:avLst/>
          </a:prstGeom>
        </p:spPr>
      </p:pic>
      <p:cxnSp>
        <p:nvCxnSpPr>
          <p:cNvPr id="47" name="직선 연결선 46">
            <a:extLst>
              <a:ext uri="{FF2B5EF4-FFF2-40B4-BE49-F238E27FC236}">
                <a16:creationId xmlns="" xmlns:a16="http://schemas.microsoft.com/office/drawing/2014/main" id="{B90576CD-E78B-42EB-A0D7-E75BE6BD9046}"/>
              </a:ext>
            </a:extLst>
          </p:cNvPr>
          <p:cNvCxnSpPr>
            <a:cxnSpLocks/>
          </p:cNvCxnSpPr>
          <p:nvPr/>
        </p:nvCxnSpPr>
        <p:spPr>
          <a:xfrm>
            <a:off x="3349365" y="3710101"/>
            <a:ext cx="789490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F8A95EB-AD34-44DB-9A1B-9727B757CC24}"/>
              </a:ext>
            </a:extLst>
          </p:cNvPr>
          <p:cNvSpPr txBox="1"/>
          <p:nvPr/>
        </p:nvSpPr>
        <p:spPr>
          <a:xfrm>
            <a:off x="3291595" y="3366318"/>
            <a:ext cx="1599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Tasting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Notes </a:t>
            </a:r>
            <a:endParaRPr lang="ko-KR" altLang="en-US" sz="1600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61ACF30-CC8C-4D35-872E-39ED56691456}"/>
              </a:ext>
            </a:extLst>
          </p:cNvPr>
          <p:cNvSpPr txBox="1"/>
          <p:nvPr/>
        </p:nvSpPr>
        <p:spPr>
          <a:xfrm>
            <a:off x="3358889" y="3714922"/>
            <a:ext cx="7971103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/>
              <a:t>진한 루비색을 띠며</a:t>
            </a:r>
            <a:r>
              <a:rPr lang="en-US" altLang="ko-KR" sz="1300" dirty="0"/>
              <a:t>, </a:t>
            </a:r>
            <a:r>
              <a:rPr lang="ko-KR" altLang="en-US" sz="1300" dirty="0"/>
              <a:t>주 품종 </a:t>
            </a:r>
            <a:r>
              <a:rPr lang="ko-KR" altLang="en-US" sz="1300" dirty="0" err="1"/>
              <a:t>쉬라에서</a:t>
            </a:r>
            <a:r>
              <a:rPr lang="ko-KR" altLang="en-US" sz="1300" dirty="0"/>
              <a:t> 제공되는 서양자두</a:t>
            </a:r>
            <a:r>
              <a:rPr lang="en-US" altLang="ko-KR" sz="1300" dirty="0"/>
              <a:t>(Plum), </a:t>
            </a:r>
            <a:r>
              <a:rPr lang="ko-KR" altLang="en-US" sz="1300" dirty="0"/>
              <a:t>오디</a:t>
            </a:r>
            <a:r>
              <a:rPr lang="en-US" altLang="ko-KR" sz="1300" dirty="0"/>
              <a:t>(Mulberry)</a:t>
            </a:r>
            <a:r>
              <a:rPr lang="ko-KR" altLang="en-US" sz="1300" dirty="0"/>
              <a:t>향의 </a:t>
            </a:r>
            <a:r>
              <a:rPr lang="en-US" altLang="ko-KR" sz="1300" dirty="0"/>
              <a:t>base</a:t>
            </a:r>
            <a:r>
              <a:rPr lang="ko-KR" altLang="en-US" sz="1300" dirty="0"/>
              <a:t>위에</a:t>
            </a:r>
            <a:r>
              <a:rPr lang="en-US" altLang="ko-KR" sz="1300" dirty="0"/>
              <a:t/>
            </a:r>
            <a:br>
              <a:rPr lang="en-US" altLang="ko-KR" sz="1300" dirty="0"/>
            </a:br>
            <a:r>
              <a:rPr lang="ko-KR" altLang="en-US" sz="1300" dirty="0"/>
              <a:t>꽃 향이 맨 먼저 후각을 자극하며 </a:t>
            </a:r>
            <a:r>
              <a:rPr lang="ko-KR" altLang="en-US" sz="1300" dirty="0" err="1"/>
              <a:t>스파이시향이</a:t>
            </a:r>
            <a:r>
              <a:rPr lang="ko-KR" altLang="en-US" sz="1300" dirty="0"/>
              <a:t> 마지막을 장식 함</a:t>
            </a:r>
            <a:r>
              <a:rPr lang="en-US" altLang="ko-KR" sz="1300" dirty="0"/>
              <a:t>. </a:t>
            </a: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/>
              <a:t>검붉은 </a:t>
            </a:r>
            <a:r>
              <a:rPr lang="ko-KR" altLang="en-US" sz="1300" dirty="0" err="1"/>
              <a:t>과일향</a:t>
            </a:r>
            <a:r>
              <a:rPr lang="en-US" altLang="ko-KR" sz="1300" dirty="0"/>
              <a:t>, </a:t>
            </a:r>
            <a:r>
              <a:rPr lang="ko-KR" altLang="en-US" sz="1300" dirty="0"/>
              <a:t>제비꽃향과 </a:t>
            </a:r>
            <a:r>
              <a:rPr lang="en-US" altLang="ko-KR" sz="1300" dirty="0"/>
              <a:t>Red Meat</a:t>
            </a:r>
            <a:r>
              <a:rPr lang="ko-KR" altLang="en-US" sz="1300" dirty="0"/>
              <a:t>향 역시 살짝 느껴지는 부드러운 </a:t>
            </a:r>
            <a:r>
              <a:rPr lang="ko-KR" altLang="en-US" sz="1300" dirty="0" err="1"/>
              <a:t>탄닌의</a:t>
            </a:r>
            <a:r>
              <a:rPr lang="ko-KR" altLang="en-US" sz="1300" dirty="0"/>
              <a:t> </a:t>
            </a:r>
            <a:r>
              <a:rPr lang="ko-KR" altLang="en-US" sz="1300" dirty="0" err="1"/>
              <a:t>미디엄</a:t>
            </a:r>
            <a:r>
              <a:rPr lang="ko-KR" altLang="en-US" sz="1300" dirty="0"/>
              <a:t> 바디 와인 임</a:t>
            </a:r>
            <a:r>
              <a:rPr lang="en-US" altLang="ko-KR" sz="13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3D611D7A-4CC7-4A73-99FF-DB1F53DA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48" y="404813"/>
            <a:ext cx="1603524" cy="9532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D3D09664-8CFC-48C9-8559-4D69AD6DB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37" y="400347"/>
            <a:ext cx="1732133" cy="57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4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1960</TotalTime>
  <Words>92</Words>
  <Application>Microsoft Office PowerPoint</Application>
  <PresentationFormat>사용자 지정</PresentationFormat>
  <Paragraphs>32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Registered User</cp:lastModifiedBy>
  <cp:revision>161</cp:revision>
  <cp:lastPrinted>2018-07-16T00:47:41Z</cp:lastPrinted>
  <dcterms:created xsi:type="dcterms:W3CDTF">2017-10-31T05:59:37Z</dcterms:created>
  <dcterms:modified xsi:type="dcterms:W3CDTF">2019-04-30T10:58:32Z</dcterms:modified>
</cp:coreProperties>
</file>